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10287000" cy="18288000"/>
  <p:embeddedFontLst>
    <p:embeddedFont>
      <p:font typeface="Outfit"/>
      <p:regular r:id="rId29"/>
      <p:bold r:id="rId30"/>
    </p:embeddedFont>
    <p:embeddedFont>
      <p:font typeface="Outfit Medium"/>
      <p:regular r:id="rId31"/>
      <p:bold r:id="rId32"/>
    </p:embeddedFont>
    <p:embeddedFont>
      <p:font typeface="Archivo Black"/>
      <p:regular r:id="rId33"/>
    </p:embeddedFont>
    <p:embeddedFont>
      <p:font typeface="Promp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7tIaLn2cZisWStsvaaEwuOAsp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F56978-BD4D-47F8-AA57-2C38FB8B89C3}">
  <a:tblStyle styleId="{CBF56978-BD4D-47F8-AA57-2C38FB8B8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utfi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utfitMedium-regular.fntdata"/><Relationship Id="rId30" Type="http://schemas.openxmlformats.org/officeDocument/2006/relationships/font" Target="fonts/Outfit-bold.fntdata"/><Relationship Id="rId11" Type="http://schemas.openxmlformats.org/officeDocument/2006/relationships/slide" Target="slides/slide6.xml"/><Relationship Id="rId33" Type="http://schemas.openxmlformats.org/officeDocument/2006/relationships/font" Target="fonts/ArchivoBlack-regular.fntdata"/><Relationship Id="rId10" Type="http://schemas.openxmlformats.org/officeDocument/2006/relationships/slide" Target="slides/slide5.xml"/><Relationship Id="rId32" Type="http://schemas.openxmlformats.org/officeDocument/2006/relationships/font" Target="fonts/OutfitMedium-bold.fntdata"/><Relationship Id="rId13" Type="http://schemas.openxmlformats.org/officeDocument/2006/relationships/slide" Target="slides/slide8.xml"/><Relationship Id="rId35" Type="http://schemas.openxmlformats.org/officeDocument/2006/relationships/font" Target="fonts/Promp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Promp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c1001aa4a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c1001aa4a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1c1001aa4a_1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ed0656a76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1ed0656a76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1ed0656a76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ed0656a76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1ed0656a76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1ed0656a76_1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ed0656a76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ed0656a76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ed0656a76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ed0656a76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1ed0656a76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1ed0656a76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ed0656a76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1ed0656a76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ed0656a76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ed0656a76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1ed0656a76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ed0656a76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ed0656a76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1ed0656a76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ed0656a76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ed0656a76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1ed0656a76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1ed0656a76_1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ed0656a76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ed0656a76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1ed0656a76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bea10d8a8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bea10d8a8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1bea10d8a8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c1001aa4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1c1001aa4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1c1001aa4a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1ed0656a76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1ed0656a76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31ed0656a76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1bee99da63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1bee99da63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1bee99da63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1ed0656a76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1ed0656a7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1ed0656a76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ed0656a76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ed0656a76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1ed0656a76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c1001aa4a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c1001aa4a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1c1001aa4a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c1001aa4a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c1001aa4a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1c1001aa4a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c1001aa4a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c1001aa4a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1c1001aa4a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 txBox="1"/>
          <p:nvPr/>
        </p:nvSpPr>
        <p:spPr>
          <a:xfrm>
            <a:off x="3130050" y="632400"/>
            <a:ext cx="14021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00">
                <a:latin typeface="Archivo Black"/>
                <a:ea typeface="Archivo Black"/>
                <a:cs typeface="Archivo Black"/>
                <a:sym typeface="Archivo Black"/>
              </a:rPr>
              <a:t>Movie</a:t>
            </a:r>
            <a:r>
              <a:rPr lang="en-US" sz="11600"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1600">
                <a:latin typeface="Archivo Black"/>
                <a:ea typeface="Archivo Black"/>
                <a:cs typeface="Archivo Black"/>
                <a:sym typeface="Archivo Black"/>
              </a:rPr>
              <a:t>Database</a:t>
            </a:r>
            <a:r>
              <a:rPr lang="en-US" sz="11600">
                <a:latin typeface="Archivo Black"/>
                <a:ea typeface="Archivo Black"/>
                <a:cs typeface="Archivo Black"/>
                <a:sym typeface="Archivo Black"/>
              </a:rPr>
              <a:t> Analysis</a:t>
            </a:r>
            <a:endParaRPr sz="116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3">
            <a:alphaModFix/>
          </a:blip>
          <a:srcRect b="0" l="53512" r="31481" t="0"/>
          <a:stretch/>
        </p:blipFill>
        <p:spPr>
          <a:xfrm>
            <a:off x="608700" y="0"/>
            <a:ext cx="20574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3130050" y="7826600"/>
            <a:ext cx="1402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Fall 24 CDS 302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3130050" y="8734300"/>
            <a:ext cx="1402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Heeseung Moon, Junghoon Choi, Heewon Yang, Wonbin Shin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3">
            <a:alphaModFix/>
          </a:blip>
          <a:srcRect b="0" l="92711" r="1322" t="0"/>
          <a:stretch/>
        </p:blipFill>
        <p:spPr>
          <a:xfrm>
            <a:off x="17469976" y="0"/>
            <a:ext cx="81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1001aa4a_1_103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113" name="Google Shape;113;g31c1001aa4a_1_103"/>
          <p:cNvGraphicFramePr/>
          <p:nvPr/>
        </p:nvGraphicFramePr>
        <p:xfrm>
          <a:off x="2978175" y="35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Reviews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 - Movie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1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Actor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Genre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Review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g31c1001aa4a_1_103"/>
          <p:cNvSpPr txBox="1"/>
          <p:nvPr/>
        </p:nvSpPr>
        <p:spPr>
          <a:xfrm>
            <a:off x="1145450" y="1847475"/>
            <a:ext cx="1708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2 Cardinality Summary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" name="Google Shape;115;g31c1001aa4a_1_103"/>
          <p:cNvSpPr txBox="1"/>
          <p:nvPr/>
        </p:nvSpPr>
        <p:spPr>
          <a:xfrm>
            <a:off x="1558250" y="7211750"/>
            <a:ext cx="16257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4. Movies — Reviews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Cardinality:  One - to -Many (1:N)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 </a:t>
            </a:r>
            <a:r>
              <a:rPr lang="en-US" sz="3200">
                <a:solidFill>
                  <a:srgbClr val="85200C"/>
                </a:solidFill>
                <a:latin typeface="Outfit Medium"/>
                <a:ea typeface="Outfit Medium"/>
                <a:cs typeface="Outfit Medium"/>
                <a:sym typeface="Outfit Medium"/>
              </a:rPr>
              <a:t>single movie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 u="sng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can have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>
                <a:solidFill>
                  <a:srgbClr val="0B5394"/>
                </a:solidFill>
                <a:latin typeface="Outfit Medium"/>
                <a:ea typeface="Outfit Medium"/>
                <a:cs typeface="Outfit Medium"/>
                <a:sym typeface="Outfit Medium"/>
              </a:rPr>
              <a:t>multiple reviews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but each </a:t>
            </a:r>
            <a:r>
              <a:rPr lang="en-US" sz="3200">
                <a:solidFill>
                  <a:srgbClr val="741B47"/>
                </a:solidFill>
                <a:latin typeface="Outfit Medium"/>
                <a:ea typeface="Outfit Medium"/>
                <a:cs typeface="Outfit Medium"/>
                <a:sym typeface="Outfit Medium"/>
              </a:rPr>
              <a:t>review is linked to only one movie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.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graphicFrame>
        <p:nvGraphicFramePr>
          <p:cNvPr id="116" name="Google Shape;116;g31c1001aa4a_1_103"/>
          <p:cNvGraphicFramePr/>
          <p:nvPr/>
        </p:nvGraphicFramePr>
        <p:xfrm>
          <a:off x="11393375" y="35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Title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Year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17" name="Google Shape;117;g31c1001aa4a_1_103"/>
          <p:cNvCxnSpPr>
            <a:stCxn id="118" idx="3"/>
          </p:cNvCxnSpPr>
          <p:nvPr/>
        </p:nvCxnSpPr>
        <p:spPr>
          <a:xfrm>
            <a:off x="102536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g31c1001aa4a_1_103"/>
          <p:cNvCxnSpPr/>
          <p:nvPr/>
        </p:nvCxnSpPr>
        <p:spPr>
          <a:xfrm>
            <a:off x="63785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g31c1001aa4a_1_103"/>
          <p:cNvSpPr/>
          <p:nvPr/>
        </p:nvSpPr>
        <p:spPr>
          <a:xfrm>
            <a:off x="7518250" y="4005300"/>
            <a:ext cx="2735400" cy="2276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utfit"/>
                <a:ea typeface="Outfit"/>
                <a:cs typeface="Outfit"/>
                <a:sym typeface="Outfit"/>
              </a:rPr>
              <a:t>have</a:t>
            </a:r>
            <a:endParaRPr sz="28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/>
        </p:nvSpPr>
        <p:spPr>
          <a:xfrm>
            <a:off x="1015075" y="309675"/>
            <a:ext cx="1625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3. </a:t>
            </a:r>
            <a:r>
              <a:rPr lang="en-US" sz="7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Relational Database Design</a:t>
            </a:r>
            <a:endParaRPr sz="7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167600" y="1793425"/>
            <a:ext cx="162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Part 1: Relational Schemas </a:t>
            </a:r>
            <a:endParaRPr b="1" sz="3600">
              <a:solidFill>
                <a:srgbClr val="2012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285125" y="2808675"/>
            <a:ext cx="16548300" cy="6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Simplified Schema from E-R model</a:t>
            </a:r>
            <a:endParaRPr b="1" sz="3000">
              <a:solidFill>
                <a:srgbClr val="20124D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Title, Year, IMDB_Rating, Metascore, Box_Office, Time_Minute, Votes, Director_ID)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Director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Director_ID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Name, Country, Birth_Year, Death_Year)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Actor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Actor_ID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Name, Birth_Year, Death_Year, Primary_Profession)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Genre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Genre_ID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Main_Genre)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Review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Review_ID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Movie_ID, RatingTomatometer, Number_of_Reviews)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Movie_Actor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Movie_ID, Actor_ID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Movie_Genre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(</a:t>
            </a:r>
            <a:r>
              <a:rPr i="1"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Movie_ID, Genre_ID</a:t>
            </a:r>
            <a:r>
              <a:rPr lang="en-US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ed0656a76_1_44"/>
          <p:cNvSpPr txBox="1"/>
          <p:nvPr/>
        </p:nvSpPr>
        <p:spPr>
          <a:xfrm>
            <a:off x="1243800" y="1717225"/>
            <a:ext cx="162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Part 1: Relational Schemas </a:t>
            </a:r>
            <a:endParaRPr b="1" sz="3600">
              <a:solidFill>
                <a:srgbClr val="2012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" name="Google Shape;135;g31ed0656a76_1_44"/>
          <p:cNvSpPr txBox="1"/>
          <p:nvPr/>
        </p:nvSpPr>
        <p:spPr>
          <a:xfrm>
            <a:off x="1015075" y="309675"/>
            <a:ext cx="1625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. </a:t>
            </a:r>
            <a:r>
              <a:rPr lang="en-US" sz="7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Relational Database Design</a:t>
            </a:r>
            <a:endParaRPr sz="7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36" name="Google Shape;136;g31ed0656a76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00" y="2532325"/>
            <a:ext cx="16257600" cy="740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1ed0656a76_1_44"/>
          <p:cNvSpPr txBox="1"/>
          <p:nvPr/>
        </p:nvSpPr>
        <p:spPr>
          <a:xfrm>
            <a:off x="15174425" y="9388500"/>
            <a:ext cx="247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dbdiagram.io</a:t>
            </a:r>
            <a:endParaRPr sz="3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ed0656a76_1_112"/>
          <p:cNvSpPr txBox="1"/>
          <p:nvPr/>
        </p:nvSpPr>
        <p:spPr>
          <a:xfrm>
            <a:off x="1015075" y="309675"/>
            <a:ext cx="1625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3. </a:t>
            </a:r>
            <a:r>
              <a:rPr lang="en-US" sz="7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Relational Database Design</a:t>
            </a:r>
            <a:endParaRPr sz="7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4" name="Google Shape;144;g31ed0656a76_1_112"/>
          <p:cNvSpPr txBox="1"/>
          <p:nvPr/>
        </p:nvSpPr>
        <p:spPr>
          <a:xfrm>
            <a:off x="1167600" y="1641025"/>
            <a:ext cx="162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Part 2: Actual Tables</a:t>
            </a:r>
            <a:endParaRPr b="1" sz="3600">
              <a:solidFill>
                <a:srgbClr val="2012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5" name="Google Shape;145;g31ed0656a76_1_112"/>
          <p:cNvPicPr preferRelativeResize="0"/>
          <p:nvPr/>
        </p:nvPicPr>
        <p:blipFill rotWithShape="1">
          <a:blip r:embed="rId3">
            <a:alphaModFix/>
          </a:blip>
          <a:srcRect b="0" l="0" r="5222" t="0"/>
          <a:stretch/>
        </p:blipFill>
        <p:spPr>
          <a:xfrm>
            <a:off x="2448175" y="2509775"/>
            <a:ext cx="5860125" cy="561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1ed0656a76_1_112"/>
          <p:cNvPicPr preferRelativeResize="0"/>
          <p:nvPr/>
        </p:nvPicPr>
        <p:blipFill rotWithShape="1">
          <a:blip r:embed="rId4">
            <a:alphaModFix/>
          </a:blip>
          <a:srcRect b="22305" l="0" r="0" t="0"/>
          <a:stretch/>
        </p:blipFill>
        <p:spPr>
          <a:xfrm>
            <a:off x="9103725" y="2509775"/>
            <a:ext cx="7557275" cy="7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ed0656a76_1_112"/>
          <p:cNvPicPr preferRelativeResize="0"/>
          <p:nvPr/>
        </p:nvPicPr>
        <p:blipFill rotWithShape="1">
          <a:blip r:embed="rId4">
            <a:alphaModFix/>
          </a:blip>
          <a:srcRect b="0" l="0" r="0" t="76750"/>
          <a:stretch/>
        </p:blipFill>
        <p:spPr>
          <a:xfrm>
            <a:off x="2448175" y="8124842"/>
            <a:ext cx="5860124" cy="186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d0656a76_1_40"/>
          <p:cNvSpPr txBox="1"/>
          <p:nvPr/>
        </p:nvSpPr>
        <p:spPr>
          <a:xfrm>
            <a:off x="1015075" y="309675"/>
            <a:ext cx="1625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7400">
                <a:latin typeface="Archivo Black"/>
                <a:ea typeface="Archivo Black"/>
                <a:cs typeface="Archivo Black"/>
                <a:sym typeface="Archivo Black"/>
              </a:rPr>
              <a:t>. </a:t>
            </a:r>
            <a:r>
              <a:rPr lang="en-US" sz="7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Relational Database Design</a:t>
            </a:r>
            <a:endParaRPr sz="74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54" name="Google Shape;154;g31ed0656a76_1_40"/>
          <p:cNvSpPr txBox="1"/>
          <p:nvPr/>
        </p:nvSpPr>
        <p:spPr>
          <a:xfrm>
            <a:off x="1167600" y="1793425"/>
            <a:ext cx="162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Part 3: </a:t>
            </a:r>
            <a:r>
              <a:rPr b="1" lang="en-US" sz="340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Foreign Key Relationships</a:t>
            </a:r>
            <a:endParaRPr b="1" sz="3600">
              <a:solidFill>
                <a:srgbClr val="2012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5" name="Google Shape;155;g31ed0656a76_1_40"/>
          <p:cNvSpPr txBox="1"/>
          <p:nvPr/>
        </p:nvSpPr>
        <p:spPr>
          <a:xfrm>
            <a:off x="1015075" y="2951700"/>
            <a:ext cx="169752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Movie)Director_ID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 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Director)Director_ID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Links each movie to its director.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Review)Movie_ID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→( 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Movie)Movie_ID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Links each review to the movie it evaluates.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Movie_Actor)Movie_ID</a:t>
            </a:r>
            <a:r>
              <a:rPr lang="en-US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 (</a:t>
            </a:r>
            <a:r>
              <a:rPr b="1" lang="en-US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Movie)Movie_ID</a:t>
            </a:r>
            <a:r>
              <a:rPr lang="en-US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Connects a movie to the actors that appear in it.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Movie_Actor)Actor_ID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 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Actor)Actor_ID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Connects an actor to the movies they act in.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Movie_Genre)Movie_ID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 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Movie)Movie_ID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Links a movie to its genres.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Movie_Genre)Genre_ID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→ (</a:t>
            </a: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Genre)Genre_ID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Connects a genre to the movies it applies to.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ed0656a76_1_20"/>
          <p:cNvSpPr txBox="1"/>
          <p:nvPr/>
        </p:nvSpPr>
        <p:spPr>
          <a:xfrm>
            <a:off x="1015200" y="309675"/>
            <a:ext cx="17180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latin typeface="Archivo Black"/>
                <a:ea typeface="Archivo Black"/>
                <a:cs typeface="Archivo Black"/>
                <a:sym typeface="Archivo Black"/>
              </a:rPr>
              <a:t>4. SQL Research (Set Operations)</a:t>
            </a:r>
            <a:endParaRPr sz="71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62" name="Google Shape;162;g31ed0656a76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525" y="4225850"/>
            <a:ext cx="6135750" cy="41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1ed0656a76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525" y="2832047"/>
            <a:ext cx="4353275" cy="694975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g31ed0656a76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3525" y="2110700"/>
            <a:ext cx="4353273" cy="72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g31ed0656a76_1_20"/>
          <p:cNvSpPr/>
          <p:nvPr/>
        </p:nvSpPr>
        <p:spPr>
          <a:xfrm>
            <a:off x="9945425" y="5382700"/>
            <a:ext cx="1773000" cy="112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6" name="Google Shape;166;g31ed0656a76_1_20"/>
          <p:cNvSpPr txBox="1"/>
          <p:nvPr/>
        </p:nvSpPr>
        <p:spPr>
          <a:xfrm>
            <a:off x="1161700" y="1976725"/>
            <a:ext cx="11294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Q: List the titles of movies with an IMDb rating of 8 or higher, or a Metascore of 80 or higher.</a:t>
            </a:r>
            <a:endParaRPr sz="5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d0656a76_1_69"/>
          <p:cNvSpPr txBox="1"/>
          <p:nvPr/>
        </p:nvSpPr>
        <p:spPr>
          <a:xfrm>
            <a:off x="1015200" y="309675"/>
            <a:ext cx="1625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5800">
                <a:latin typeface="Archivo Black"/>
                <a:ea typeface="Archivo Black"/>
                <a:cs typeface="Archivo Black"/>
                <a:sym typeface="Archivo Black"/>
              </a:rPr>
              <a:t>. SQL Research (</a:t>
            </a:r>
            <a:r>
              <a:rPr lang="en-US" sz="5800">
                <a:latin typeface="Archivo Black"/>
                <a:ea typeface="Archivo Black"/>
                <a:cs typeface="Archivo Black"/>
                <a:sym typeface="Archivo Black"/>
              </a:rPr>
              <a:t>Aggregate Functions</a:t>
            </a:r>
            <a:r>
              <a:rPr lang="en-US" sz="5800"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5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73" name="Google Shape;173;g31ed0656a76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49" y="3263375"/>
            <a:ext cx="9019253" cy="276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ed0656a76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1850" y="5664250"/>
            <a:ext cx="8218725" cy="4015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g31ed0656a76_1_69"/>
          <p:cNvSpPr/>
          <p:nvPr/>
        </p:nvSpPr>
        <p:spPr>
          <a:xfrm rot="5400000">
            <a:off x="6718150" y="6395575"/>
            <a:ext cx="1938000" cy="2044500"/>
          </a:xfrm>
          <a:prstGeom prst="bentUpArrow">
            <a:avLst>
              <a:gd fmla="val 25000" name="adj1"/>
              <a:gd fmla="val 25000" name="adj2"/>
              <a:gd fmla="val 3982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1ed0656a76_1_69"/>
          <p:cNvSpPr txBox="1"/>
          <p:nvPr/>
        </p:nvSpPr>
        <p:spPr>
          <a:xfrm>
            <a:off x="1133350" y="1524775"/>
            <a:ext cx="13107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Q: Calculate the number of movies and average IMDb rating for each genre.</a:t>
            </a:r>
            <a:endParaRPr sz="1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ed0656a76_1_106"/>
          <p:cNvSpPr txBox="1"/>
          <p:nvPr/>
        </p:nvSpPr>
        <p:spPr>
          <a:xfrm>
            <a:off x="1015200" y="309675"/>
            <a:ext cx="1625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6000">
                <a:latin typeface="Archivo Black"/>
                <a:ea typeface="Archivo Black"/>
                <a:cs typeface="Archivo Black"/>
                <a:sym typeface="Archivo Black"/>
              </a:rPr>
              <a:t>. SQL Research </a:t>
            </a:r>
            <a:r>
              <a:rPr lang="en-US" sz="5200">
                <a:latin typeface="Archivo Black"/>
                <a:ea typeface="Archivo Black"/>
                <a:cs typeface="Archivo Black"/>
                <a:sym typeface="Archivo Black"/>
              </a:rPr>
              <a:t>(</a:t>
            </a:r>
            <a:r>
              <a:rPr lang="en-US" sz="5200">
                <a:latin typeface="Archivo Black"/>
                <a:ea typeface="Archivo Black"/>
                <a:cs typeface="Archivo Black"/>
                <a:sym typeface="Archivo Black"/>
              </a:rPr>
              <a:t>Ordering and Grouping</a:t>
            </a:r>
            <a:r>
              <a:rPr lang="en-US" sz="5200"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52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3" name="Google Shape;183;g31ed0656a76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50" y="4065375"/>
            <a:ext cx="10216950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1ed0656a76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875" y="5725125"/>
            <a:ext cx="6021925" cy="4227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g31ed0656a76_1_106"/>
          <p:cNvSpPr/>
          <p:nvPr/>
        </p:nvSpPr>
        <p:spPr>
          <a:xfrm rot="5400000">
            <a:off x="8838875" y="6816488"/>
            <a:ext cx="1919400" cy="2044500"/>
          </a:xfrm>
          <a:prstGeom prst="bentUpArrow">
            <a:avLst>
              <a:gd fmla="val 25792" name="adj1"/>
              <a:gd fmla="val 25419" name="adj2"/>
              <a:gd fmla="val 38559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1ed0656a76_1_106"/>
          <p:cNvSpPr txBox="1"/>
          <p:nvPr/>
        </p:nvSpPr>
        <p:spPr>
          <a:xfrm>
            <a:off x="1153050" y="1775200"/>
            <a:ext cx="1329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Q: List the genres by total box office earnings, sorted in descending order.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ed0656a76_1_75"/>
          <p:cNvSpPr txBox="1"/>
          <p:nvPr/>
        </p:nvSpPr>
        <p:spPr>
          <a:xfrm>
            <a:off x="1015200" y="309675"/>
            <a:ext cx="16257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6800">
                <a:latin typeface="Archivo Black"/>
                <a:ea typeface="Archivo Black"/>
                <a:cs typeface="Archivo Black"/>
                <a:sym typeface="Archivo Black"/>
              </a:rPr>
              <a:t>. SQL Research (</a:t>
            </a:r>
            <a:r>
              <a:rPr lang="en-US" sz="6800">
                <a:latin typeface="Archivo Black"/>
                <a:ea typeface="Archivo Black"/>
                <a:cs typeface="Archivo Black"/>
                <a:sym typeface="Archivo Black"/>
              </a:rPr>
              <a:t>HAVING Clause</a:t>
            </a:r>
            <a:r>
              <a:rPr lang="en-US" sz="6800"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6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93" name="Google Shape;193;g31ed0656a76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00" y="4299138"/>
            <a:ext cx="10643376" cy="2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1ed0656a76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3100" y="4665787"/>
            <a:ext cx="4853900" cy="530668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g31ed0656a76_1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3100" y="3932700"/>
            <a:ext cx="4853900" cy="73308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g31ed0656a76_1_75"/>
          <p:cNvSpPr/>
          <p:nvPr/>
        </p:nvSpPr>
        <p:spPr>
          <a:xfrm rot="5400000">
            <a:off x="9056975" y="6813550"/>
            <a:ext cx="2233800" cy="2044500"/>
          </a:xfrm>
          <a:prstGeom prst="bentUpArrow">
            <a:avLst>
              <a:gd fmla="val 25792" name="adj1"/>
              <a:gd fmla="val 25419" name="adj2"/>
              <a:gd fmla="val 38559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ed0656a76_1_75"/>
          <p:cNvSpPr txBox="1"/>
          <p:nvPr/>
        </p:nvSpPr>
        <p:spPr>
          <a:xfrm>
            <a:off x="1162650" y="2332238"/>
            <a:ext cx="1329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Q: Who are the directors with an average movie IMDb rating above 7.5?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ed0656a76_1_101"/>
          <p:cNvSpPr txBox="1"/>
          <p:nvPr/>
        </p:nvSpPr>
        <p:spPr>
          <a:xfrm>
            <a:off x="1015200" y="309675"/>
            <a:ext cx="16257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7300">
                <a:latin typeface="Archivo Black"/>
                <a:ea typeface="Archivo Black"/>
                <a:cs typeface="Archivo Black"/>
                <a:sym typeface="Archivo Black"/>
              </a:rPr>
              <a:t>. SQL Research (</a:t>
            </a:r>
            <a:r>
              <a:rPr lang="en-US" sz="7300">
                <a:latin typeface="Archivo Black"/>
                <a:ea typeface="Archivo Black"/>
                <a:cs typeface="Archivo Black"/>
                <a:sym typeface="Archivo Black"/>
              </a:rPr>
              <a:t>WITH Clause</a:t>
            </a:r>
            <a:r>
              <a:rPr lang="en-US" sz="7300"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73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04" name="Google Shape;204;g31ed0656a76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25" y="3874075"/>
            <a:ext cx="7429951" cy="49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1ed0656a76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9325" y="3874075"/>
            <a:ext cx="6961543" cy="4999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g31ed0656a76_1_101"/>
          <p:cNvSpPr/>
          <p:nvPr/>
        </p:nvSpPr>
        <p:spPr>
          <a:xfrm>
            <a:off x="9011238" y="5587525"/>
            <a:ext cx="1560600" cy="120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ed0656a76_1_101"/>
          <p:cNvSpPr txBox="1"/>
          <p:nvPr/>
        </p:nvSpPr>
        <p:spPr>
          <a:xfrm>
            <a:off x="1175400" y="2016525"/>
            <a:ext cx="16337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Outfit"/>
                <a:ea typeface="Outfit"/>
                <a:cs typeface="Outfit"/>
                <a:sym typeface="Outfit"/>
              </a:rPr>
              <a:t>Q: What is the highest-rated movie in each genre?</a:t>
            </a:r>
            <a:endParaRPr sz="5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" name="Google Shape;28;p2"/>
          <p:cNvSpPr txBox="1"/>
          <p:nvPr/>
        </p:nvSpPr>
        <p:spPr>
          <a:xfrm>
            <a:off x="1472650" y="2904000"/>
            <a:ext cx="126501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mpt ExtraBold"/>
              <a:buAutoNum type="arabicPeriod"/>
            </a:pPr>
            <a:r>
              <a:rPr lang="en-US" sz="5400">
                <a:latin typeface="Prompt ExtraBold"/>
                <a:ea typeface="Prompt ExtraBold"/>
                <a:cs typeface="Prompt ExtraBold"/>
                <a:sym typeface="Prompt ExtraBold"/>
              </a:rPr>
              <a:t>Introduction</a:t>
            </a:r>
            <a:endParaRPr sz="5400">
              <a:latin typeface="Prompt ExtraBold"/>
              <a:ea typeface="Prompt ExtraBold"/>
              <a:cs typeface="Prompt ExtraBold"/>
              <a:sym typeface="Prompt ExtraBold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mpt ExtraBold"/>
              <a:buAutoNum type="arabicPeriod"/>
            </a:pPr>
            <a:r>
              <a:rPr lang="en-US" sz="54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rPr>
              <a:t>E-R modeling</a:t>
            </a:r>
            <a:endParaRPr sz="5400">
              <a:latin typeface="Prompt ExtraBold"/>
              <a:ea typeface="Prompt ExtraBold"/>
              <a:cs typeface="Prompt ExtraBold"/>
              <a:sym typeface="Prompt ExtraBold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mpt ExtraBold"/>
              <a:buAutoNum type="arabicPeriod"/>
            </a:pPr>
            <a:r>
              <a:rPr lang="en-US" sz="5400">
                <a:latin typeface="Prompt ExtraBold"/>
                <a:ea typeface="Prompt ExtraBold"/>
                <a:cs typeface="Prompt ExtraBold"/>
                <a:sym typeface="Prompt ExtraBold"/>
              </a:rPr>
              <a:t>Relational Database Design</a:t>
            </a:r>
            <a:endParaRPr sz="5400">
              <a:latin typeface="Prompt ExtraBold"/>
              <a:ea typeface="Prompt ExtraBold"/>
              <a:cs typeface="Prompt ExtraBold"/>
              <a:sym typeface="Prompt ExtraBold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mpt ExtraBold"/>
              <a:buAutoNum type="arabicPeriod"/>
            </a:pPr>
            <a:r>
              <a:rPr lang="en-US" sz="5400">
                <a:latin typeface="Prompt ExtraBold"/>
                <a:ea typeface="Prompt ExtraBold"/>
                <a:cs typeface="Prompt ExtraBold"/>
                <a:sym typeface="Prompt ExtraBold"/>
              </a:rPr>
              <a:t>SQL Research</a:t>
            </a:r>
            <a:endParaRPr sz="5400">
              <a:latin typeface="Prompt ExtraBold"/>
              <a:ea typeface="Prompt ExtraBold"/>
              <a:cs typeface="Prompt ExtraBold"/>
              <a:sym typeface="Prompt ExtraBold"/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Font typeface="Prompt ExtraBold"/>
              <a:buAutoNum type="arabicPeriod"/>
            </a:pPr>
            <a:r>
              <a:rPr lang="en-US" sz="5400">
                <a:latin typeface="Prompt ExtraBold"/>
                <a:ea typeface="Prompt ExtraBold"/>
                <a:cs typeface="Prompt ExtraBold"/>
                <a:sym typeface="Prompt ExtraBold"/>
              </a:rPr>
              <a:t>Conclusion</a:t>
            </a:r>
            <a:endParaRPr sz="5400">
              <a:latin typeface="Prompt ExtraBold"/>
              <a:ea typeface="Prompt ExtraBold"/>
              <a:cs typeface="Prompt ExtraBold"/>
              <a:sym typeface="Prompt ExtraBold"/>
            </a:endParaRPr>
          </a:p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3">
            <a:alphaModFix/>
          </a:blip>
          <a:srcRect b="0" l="45250" r="35345" t="0"/>
          <a:stretch/>
        </p:blipFill>
        <p:spPr>
          <a:xfrm>
            <a:off x="15627572" y="0"/>
            <a:ext cx="2660424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ed0656a76_1_90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5. Conclusion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214" name="Google Shape;214;g31ed0656a76_1_90"/>
          <p:cNvGraphicFramePr/>
          <p:nvPr/>
        </p:nvGraphicFramePr>
        <p:xfrm>
          <a:off x="6988800" y="169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5050625"/>
                <a:gridCol w="5050625"/>
              </a:tblGrid>
              <a:tr h="105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Genre</a:t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Average Rating</a:t>
                      </a:r>
                      <a:endParaRPr sz="50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</a:tr>
              <a:tr h="105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Drama</a:t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7.35</a:t>
                      </a:r>
                      <a:endParaRPr sz="50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105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Science Fiction</a:t>
                      </a:r>
                      <a:endParaRPr sz="50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50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7.29</a:t>
                      </a:r>
                      <a:endParaRPr sz="5000">
                        <a:solidFill>
                          <a:schemeClr val="dk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Google Shape;215;g31ed0656a76_1_90"/>
          <p:cNvGraphicFramePr/>
          <p:nvPr/>
        </p:nvGraphicFramePr>
        <p:xfrm>
          <a:off x="1399450" y="543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6141100"/>
                <a:gridCol w="4108100"/>
              </a:tblGrid>
              <a:tr h="156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Average Rating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</a:tr>
              <a:tr h="8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Andy Wachowski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8.7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8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Jonathan Demme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8.6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  <a:tr h="8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Christopher Nolan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>
                          <a:latin typeface="Outfit"/>
                          <a:ea typeface="Outfit"/>
                          <a:cs typeface="Outfit"/>
                          <a:sym typeface="Outfit"/>
                        </a:rPr>
                        <a:t>8.5</a:t>
                      </a:r>
                      <a:endParaRPr sz="50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pic>
        <p:nvPicPr>
          <p:cNvPr descr="Genre - Free of Charge Creative Commons Chalkboard image" id="216" name="Google Shape;216;g31ed0656a76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450" y="1695075"/>
            <a:ext cx="5284560" cy="347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rector - Free of Charge Creative Commons Post it Note image" id="217" name="Google Shape;217;g31ed0656a76_1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1700" y="5434975"/>
            <a:ext cx="5284551" cy="45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bea10d8a8_0_50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5. Conclusion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224" name="Google Shape;224;g31bea10d8a8_0_50"/>
          <p:cNvGraphicFramePr/>
          <p:nvPr/>
        </p:nvGraphicFramePr>
        <p:xfrm>
          <a:off x="1015200" y="35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7035775"/>
                <a:gridCol w="3482125"/>
              </a:tblGrid>
              <a:tr h="123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Title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Rating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/>
                </a:tc>
              </a:tr>
              <a:tr h="123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Dark Knight(Drama)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9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203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Inception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latin typeface="Outfit"/>
                          <a:ea typeface="Outfit"/>
                          <a:cs typeface="Outfit"/>
                          <a:sym typeface="Outfit"/>
                        </a:rPr>
                        <a:t>(Science Fiction)</a:t>
                      </a:r>
                      <a:endParaRPr sz="48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8.8</a:t>
                      </a:r>
                      <a:endParaRPr sz="4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225" name="Google Shape;225;g31bea10d8a8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100" y="3525850"/>
            <a:ext cx="3180805" cy="4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bea10d8a8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900" y="3525850"/>
            <a:ext cx="3035829" cy="45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/>
        </p:nvSpPr>
        <p:spPr>
          <a:xfrm>
            <a:off x="600375" y="582750"/>
            <a:ext cx="16725600" cy="9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Outfit"/>
                <a:ea typeface="Outfit"/>
                <a:cs typeface="Outfit"/>
                <a:sym typeface="Outfit"/>
              </a:rPr>
              <a:t>Any Questions?</a:t>
            </a:r>
            <a:endParaRPr sz="10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g31c1001aa4a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1c1001aa4a_1_8"/>
          <p:cNvSpPr txBox="1"/>
          <p:nvPr/>
        </p:nvSpPr>
        <p:spPr>
          <a:xfrm>
            <a:off x="600375" y="582750"/>
            <a:ext cx="16725600" cy="9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Outfit"/>
                <a:ea typeface="Outfit"/>
                <a:cs typeface="Outfit"/>
                <a:sym typeface="Outfit"/>
              </a:rPr>
              <a:t>Thank you</a:t>
            </a:r>
            <a:endParaRPr sz="10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1ed0656a76_1_57"/>
          <p:cNvSpPr txBox="1"/>
          <p:nvPr/>
        </p:nvSpPr>
        <p:spPr>
          <a:xfrm>
            <a:off x="1939975" y="309675"/>
            <a:ext cx="1533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23900" lvl="0" marL="457200" rtl="0" algn="l">
              <a:spcBef>
                <a:spcPts val="0"/>
              </a:spcBef>
              <a:spcAft>
                <a:spcPts val="0"/>
              </a:spcAft>
              <a:buSzPts val="7800"/>
              <a:buFont typeface="Archivo Black"/>
              <a:buAutoNum type="arabicPeriod"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Introduction- Background 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6" name="Google Shape;36;g31ed0656a76_1_57"/>
          <p:cNvSpPr txBox="1"/>
          <p:nvPr/>
        </p:nvSpPr>
        <p:spPr>
          <a:xfrm>
            <a:off x="1452575" y="2381250"/>
            <a:ext cx="16025700" cy="6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37" name="Google Shape;37;g31ed0656a76_1_57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688100" y="0"/>
            <a:ext cx="17599900" cy="10286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8000"/>
              </a:srgbClr>
            </a:outerShdw>
          </a:effectLst>
        </p:spPr>
      </p:pic>
      <p:sp>
        <p:nvSpPr>
          <p:cNvPr id="38" name="Google Shape;38;g31ed0656a76_1_57"/>
          <p:cNvSpPr txBox="1"/>
          <p:nvPr/>
        </p:nvSpPr>
        <p:spPr>
          <a:xfrm>
            <a:off x="976300" y="1881200"/>
            <a:ext cx="17025900" cy="82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Outfit"/>
                <a:ea typeface="Outfit"/>
                <a:cs typeface="Outfit"/>
                <a:sym typeface="Outfit"/>
              </a:rPr>
              <a:t>T</a:t>
            </a: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he movie industry in U.S is famous and loved by most movie lovers. 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Outfit"/>
              <a:ea typeface="Outfit"/>
              <a:cs typeface="Outfit"/>
              <a:sym typeface="Outfi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Outfit"/>
              <a:buChar char="●"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Our Database Management System look through movies. 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When many people was asked about </a:t>
            </a: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movie, 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Actors and Directors come out first.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There are more component in the movie.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Our Team will describe how movie looks like. 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Outfit"/>
                <a:ea typeface="Outfit"/>
                <a:cs typeface="Outfit"/>
                <a:sym typeface="Outfit"/>
              </a:rPr>
              <a:t> 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Outfit"/>
                <a:ea typeface="Outfit"/>
                <a:cs typeface="Outfit"/>
                <a:sym typeface="Outfit"/>
              </a:rPr>
              <a:t>image crediet: https://classe-internationale.com/2024/02/24/hollywood-the-epitome-of-the-united-states-global-power/</a:t>
            </a:r>
            <a:endParaRPr b="1" sz="2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Outfit"/>
                <a:ea typeface="Outfit"/>
                <a:cs typeface="Outfit"/>
                <a:sym typeface="Outfit"/>
              </a:rPr>
              <a:t> </a:t>
            </a:r>
            <a:endParaRPr b="1" sz="31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1bee99da63_1_10"/>
          <p:cNvSpPr txBox="1"/>
          <p:nvPr/>
        </p:nvSpPr>
        <p:spPr>
          <a:xfrm>
            <a:off x="1939975" y="309675"/>
            <a:ext cx="1533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23900" lvl="0" marL="457200" rtl="0" algn="l">
              <a:spcBef>
                <a:spcPts val="0"/>
              </a:spcBef>
              <a:spcAft>
                <a:spcPts val="0"/>
              </a:spcAft>
              <a:buSzPts val="7800"/>
              <a:buFont typeface="Archivo Black"/>
              <a:buAutoNum type="arabicPeriod"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Introduction- Data Preview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5" name="Google Shape;45;g31bee99da63_1_10"/>
          <p:cNvSpPr txBox="1"/>
          <p:nvPr/>
        </p:nvSpPr>
        <p:spPr>
          <a:xfrm>
            <a:off x="1452575" y="2381250"/>
            <a:ext cx="16025700" cy="6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46" name="Google Shape;46;g31bee99da63_1_10"/>
          <p:cNvPicPr preferRelativeResize="0"/>
          <p:nvPr/>
        </p:nvPicPr>
        <p:blipFill rotWithShape="1">
          <a:blip r:embed="rId3">
            <a:alphaModFix amt="9000"/>
          </a:blip>
          <a:srcRect b="14010" l="0" r="0" t="-14010"/>
          <a:stretch/>
        </p:blipFill>
        <p:spPr>
          <a:xfrm>
            <a:off x="806375" y="0"/>
            <a:ext cx="17599900" cy="881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8000"/>
              </a:srgbClr>
            </a:outerShdw>
          </a:effectLst>
        </p:spPr>
      </p:pic>
      <p:sp>
        <p:nvSpPr>
          <p:cNvPr id="47" name="Google Shape;47;g31bee99da63_1_10"/>
          <p:cNvSpPr txBox="1"/>
          <p:nvPr/>
        </p:nvSpPr>
        <p:spPr>
          <a:xfrm>
            <a:off x="904075" y="2994050"/>
            <a:ext cx="8572500" cy="4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1. Scanning  Data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BoxOfficeCollections.csv</a:t>
            </a:r>
            <a:r>
              <a:rPr lang="en-US" sz="2600">
                <a:solidFill>
                  <a:schemeClr val="dk1"/>
                </a:solidFill>
              </a:rPr>
              <a:t>: Box Office which is about sells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Director.csv</a:t>
            </a:r>
            <a:r>
              <a:rPr lang="en-US" sz="2600">
                <a:solidFill>
                  <a:schemeClr val="dk1"/>
                </a:solidFill>
              </a:rPr>
              <a:t>:  Director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Genre.csv</a:t>
            </a:r>
            <a:r>
              <a:rPr lang="en-US" sz="2600">
                <a:solidFill>
                  <a:schemeClr val="dk1"/>
                </a:solidFill>
              </a:rPr>
              <a:t>: Genre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names.csv</a:t>
            </a:r>
            <a:r>
              <a:rPr lang="en-US" sz="2600">
                <a:solidFill>
                  <a:schemeClr val="dk1"/>
                </a:solidFill>
              </a:rPr>
              <a:t>:  Current Actors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OldActor.csv</a:t>
            </a:r>
            <a:r>
              <a:rPr lang="en-US" sz="2600">
                <a:solidFill>
                  <a:schemeClr val="dk1"/>
                </a:solidFill>
              </a:rPr>
              <a:t>: Old famous actors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rating_rottentomatto.csv</a:t>
            </a:r>
            <a:r>
              <a:rPr lang="en-US" sz="2600">
                <a:solidFill>
                  <a:schemeClr val="dk1"/>
                </a:solidFill>
              </a:rPr>
              <a:t>: Famous  movie  Review organization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titles.csv</a:t>
            </a:r>
            <a:r>
              <a:rPr lang="en-US" sz="2600">
                <a:solidFill>
                  <a:schemeClr val="dk1"/>
                </a:solidFill>
              </a:rPr>
              <a:t>: Titles of movie 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48" name="Google Shape;48;g31bee99da63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9926" y="2155453"/>
            <a:ext cx="4942274" cy="59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1ed0656a76_1_25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5" name="Google Shape;55;g31ed0656a76_1_25"/>
          <p:cNvSpPr txBox="1"/>
          <p:nvPr/>
        </p:nvSpPr>
        <p:spPr>
          <a:xfrm>
            <a:off x="1167600" y="1945825"/>
            <a:ext cx="162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56" name="Google Shape;56;g31ed0656a76_1_25"/>
          <p:cNvPicPr preferRelativeResize="0"/>
          <p:nvPr/>
        </p:nvPicPr>
        <p:blipFill rotWithShape="1">
          <a:blip r:embed="rId3">
            <a:alphaModFix/>
          </a:blip>
          <a:srcRect b="0" l="0" r="13322" t="0"/>
          <a:stretch/>
        </p:blipFill>
        <p:spPr>
          <a:xfrm>
            <a:off x="1015200" y="1695075"/>
            <a:ext cx="11491625" cy="82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1ed0656a76_1_25"/>
          <p:cNvSpPr txBox="1"/>
          <p:nvPr/>
        </p:nvSpPr>
        <p:spPr>
          <a:xfrm>
            <a:off x="12636400" y="1237875"/>
            <a:ext cx="5592300" cy="9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1</a:t>
            </a:r>
            <a:endParaRPr b="1" sz="39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Entity-Relationship model Summary</a:t>
            </a:r>
            <a:endParaRPr b="1" sz="39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Five Entities</a:t>
            </a:r>
            <a:endParaRPr b="1"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1. </a:t>
            </a: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Movie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2.Director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3.Genre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4.Actor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5.Review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Char char="●"/>
            </a:pPr>
            <a:r>
              <a:rPr b="1"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Two Relationship</a:t>
            </a:r>
            <a:endParaRPr b="1"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1.Movie_Genre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2.Movie_Actor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ed0656a76_1_83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64" name="Google Shape;64;g31ed0656a76_1_83"/>
          <p:cNvGraphicFramePr/>
          <p:nvPr/>
        </p:nvGraphicFramePr>
        <p:xfrm>
          <a:off x="1245588" y="375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567300"/>
                <a:gridCol w="3400350"/>
                <a:gridCol w="4002375"/>
                <a:gridCol w="8412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Relationship</a:t>
                      </a:r>
                      <a:endParaRPr b="1"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Cardinality</a:t>
                      </a:r>
                      <a:endParaRPr b="1"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Key</a:t>
                      </a:r>
                      <a:endParaRPr b="1"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1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 - Movie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One to Many (1:N)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Director_ID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as a Foreign Key (FK) in the </a:t>
                      </a: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table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2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Actor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Many to Many (N:M)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Implemented via the </a:t>
                      </a: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Movie_Actor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table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3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Genre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Many to Many (N:M)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Implemented via the </a:t>
                      </a: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Movie_Genre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table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4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 - Review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Outfit"/>
                          <a:ea typeface="Outfit"/>
                          <a:cs typeface="Outfit"/>
                          <a:sym typeface="Outfit"/>
                        </a:rPr>
                        <a:t>One to Many (1:N)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Movie_ID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as a Foreign Key (FK) in the </a:t>
                      </a:r>
                      <a:r>
                        <a:rPr lang="en-US" sz="2800">
                          <a:solidFill>
                            <a:srgbClr val="188038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Review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table</a:t>
                      </a:r>
                      <a:endParaRPr sz="31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5" name="Google Shape;65;g31ed0656a76_1_83"/>
          <p:cNvSpPr txBox="1"/>
          <p:nvPr/>
        </p:nvSpPr>
        <p:spPr>
          <a:xfrm>
            <a:off x="1145450" y="1847475"/>
            <a:ext cx="1708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2 Cardinality Summary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c1001aa4a_1_62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72" name="Google Shape;72;g31c1001aa4a_1_62"/>
          <p:cNvGraphicFramePr/>
          <p:nvPr/>
        </p:nvGraphicFramePr>
        <p:xfrm>
          <a:off x="2978175" y="35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Director_ID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1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Name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" name="Google Shape;73;g31c1001aa4a_1_62"/>
          <p:cNvSpPr txBox="1"/>
          <p:nvPr/>
        </p:nvSpPr>
        <p:spPr>
          <a:xfrm>
            <a:off x="1145450" y="1847475"/>
            <a:ext cx="1708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2 Cardinality Summary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" name="Google Shape;74;g31c1001aa4a_1_62"/>
          <p:cNvSpPr txBox="1"/>
          <p:nvPr/>
        </p:nvSpPr>
        <p:spPr>
          <a:xfrm>
            <a:off x="1558250" y="7135550"/>
            <a:ext cx="16257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 Medium"/>
              <a:buAutoNum type="arabicPeriod"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Director — Movie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Cardinality: One - to -Many (1:N)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 </a:t>
            </a:r>
            <a:r>
              <a:rPr lang="en-US" sz="3200">
                <a:solidFill>
                  <a:srgbClr val="85200C"/>
                </a:solidFill>
                <a:latin typeface="Outfit Medium"/>
                <a:ea typeface="Outfit Medium"/>
                <a:cs typeface="Outfit Medium"/>
                <a:sym typeface="Outfit Medium"/>
              </a:rPr>
              <a:t>single director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 u="sng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can direct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>
                <a:solidFill>
                  <a:srgbClr val="0B5394"/>
                </a:solidFill>
                <a:latin typeface="Outfit Medium"/>
                <a:ea typeface="Outfit Medium"/>
                <a:cs typeface="Outfit Medium"/>
                <a:sym typeface="Outfit Medium"/>
              </a:rPr>
              <a:t>multiple movies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but each </a:t>
            </a:r>
            <a:r>
              <a:rPr lang="en-US" sz="3200">
                <a:solidFill>
                  <a:srgbClr val="741B47"/>
                </a:solidFill>
                <a:latin typeface="Outfit Medium"/>
                <a:ea typeface="Outfit Medium"/>
                <a:cs typeface="Outfit Medium"/>
                <a:sym typeface="Outfit Medium"/>
              </a:rPr>
              <a:t>movie has only one director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.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graphicFrame>
        <p:nvGraphicFramePr>
          <p:cNvPr id="75" name="Google Shape;75;g31c1001aa4a_1_62"/>
          <p:cNvGraphicFramePr/>
          <p:nvPr/>
        </p:nvGraphicFramePr>
        <p:xfrm>
          <a:off x="11393375" y="35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Title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Year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6" name="Google Shape;76;g31c1001aa4a_1_62"/>
          <p:cNvSpPr/>
          <p:nvPr/>
        </p:nvSpPr>
        <p:spPr>
          <a:xfrm>
            <a:off x="7518250" y="4005300"/>
            <a:ext cx="2735400" cy="2276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Outfit"/>
                <a:ea typeface="Outfit"/>
                <a:cs typeface="Outfit"/>
                <a:sym typeface="Outfit"/>
              </a:rPr>
              <a:t>direct</a:t>
            </a:r>
            <a:endParaRPr sz="34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7" name="Google Shape;77;g31c1001aa4a_1_62"/>
          <p:cNvCxnSpPr>
            <a:stCxn id="76" idx="3"/>
          </p:cNvCxnSpPr>
          <p:nvPr/>
        </p:nvCxnSpPr>
        <p:spPr>
          <a:xfrm>
            <a:off x="102536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g31c1001aa4a_1_62"/>
          <p:cNvCxnSpPr/>
          <p:nvPr/>
        </p:nvCxnSpPr>
        <p:spPr>
          <a:xfrm>
            <a:off x="63785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1001aa4a_1_75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85" name="Google Shape;85;g31c1001aa4a_1_75"/>
          <p:cNvGraphicFramePr/>
          <p:nvPr/>
        </p:nvGraphicFramePr>
        <p:xfrm>
          <a:off x="2978175" y="35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Actor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Actor</a:t>
                      </a: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Name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Birth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Death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6" name="Google Shape;86;g31c1001aa4a_1_75"/>
          <p:cNvSpPr txBox="1"/>
          <p:nvPr/>
        </p:nvSpPr>
        <p:spPr>
          <a:xfrm>
            <a:off x="1145450" y="1847475"/>
            <a:ext cx="1708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2 Cardinality Summary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7" name="Google Shape;87;g31c1001aa4a_1_75"/>
          <p:cNvSpPr txBox="1"/>
          <p:nvPr/>
        </p:nvSpPr>
        <p:spPr>
          <a:xfrm>
            <a:off x="1558250" y="7211750"/>
            <a:ext cx="16257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2.  Actor — Movie 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Cardinality: Many - to - Many (N:M)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 </a:t>
            </a:r>
            <a:r>
              <a:rPr lang="en-US" sz="3200">
                <a:solidFill>
                  <a:srgbClr val="85200C"/>
                </a:solidFill>
                <a:latin typeface="Outfit Medium"/>
                <a:ea typeface="Outfit Medium"/>
                <a:cs typeface="Outfit Medium"/>
                <a:sym typeface="Outfit Medium"/>
              </a:rPr>
              <a:t>single movie </a:t>
            </a:r>
            <a:r>
              <a:rPr lang="en-US" sz="3200" u="sng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can feature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>
                <a:solidFill>
                  <a:srgbClr val="0B5394"/>
                </a:solidFill>
                <a:latin typeface="Outfit Medium"/>
                <a:ea typeface="Outfit Medium"/>
                <a:cs typeface="Outfit Medium"/>
                <a:sym typeface="Outfit Medium"/>
              </a:rPr>
              <a:t>multiple actors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and each</a:t>
            </a:r>
            <a:r>
              <a:rPr lang="en-US" sz="3200">
                <a:solidFill>
                  <a:srgbClr val="CC0000"/>
                </a:solidFill>
                <a:latin typeface="Outfit Medium"/>
                <a:ea typeface="Outfit Medium"/>
                <a:cs typeface="Outfit Medium"/>
                <a:sym typeface="Outfit Medium"/>
              </a:rPr>
              <a:t> actor can appear in multiple movies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.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graphicFrame>
        <p:nvGraphicFramePr>
          <p:cNvPr id="88" name="Google Shape;88;g31c1001aa4a_1_75"/>
          <p:cNvGraphicFramePr/>
          <p:nvPr/>
        </p:nvGraphicFramePr>
        <p:xfrm>
          <a:off x="11393375" y="35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Title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Year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89" name="Google Shape;89;g31c1001aa4a_1_75"/>
          <p:cNvCxnSpPr>
            <a:stCxn id="90" idx="3"/>
          </p:cNvCxnSpPr>
          <p:nvPr/>
        </p:nvCxnSpPr>
        <p:spPr>
          <a:xfrm>
            <a:off x="102536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g31c1001aa4a_1_75"/>
          <p:cNvCxnSpPr/>
          <p:nvPr/>
        </p:nvCxnSpPr>
        <p:spPr>
          <a:xfrm>
            <a:off x="63785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g31c1001aa4a_1_75"/>
          <p:cNvSpPr/>
          <p:nvPr/>
        </p:nvSpPr>
        <p:spPr>
          <a:xfrm>
            <a:off x="7518250" y="4005300"/>
            <a:ext cx="2735400" cy="2276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utfit"/>
                <a:ea typeface="Outfit"/>
                <a:cs typeface="Outfit"/>
                <a:sym typeface="Outfit"/>
              </a:rPr>
              <a:t>feature</a:t>
            </a:r>
            <a:endParaRPr sz="28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c1001aa4a_1_91"/>
          <p:cNvSpPr txBox="1"/>
          <p:nvPr/>
        </p:nvSpPr>
        <p:spPr>
          <a:xfrm>
            <a:off x="1015200" y="309675"/>
            <a:ext cx="16257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latin typeface="Archivo Black"/>
                <a:ea typeface="Archivo Black"/>
                <a:cs typeface="Archivo Black"/>
                <a:sym typeface="Archivo Black"/>
              </a:rPr>
              <a:t>2. E-R modeling</a:t>
            </a:r>
            <a:endParaRPr sz="78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aphicFrame>
        <p:nvGraphicFramePr>
          <p:cNvPr id="99" name="Google Shape;99;g31c1001aa4a_1_91"/>
          <p:cNvGraphicFramePr/>
          <p:nvPr/>
        </p:nvGraphicFramePr>
        <p:xfrm>
          <a:off x="2978175" y="35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Genre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Main Genre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1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0" name="Google Shape;100;g31c1001aa4a_1_91"/>
          <p:cNvSpPr txBox="1"/>
          <p:nvPr/>
        </p:nvSpPr>
        <p:spPr>
          <a:xfrm>
            <a:off x="1145450" y="1847475"/>
            <a:ext cx="1708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5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Part 2 Cardinality Summary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" name="Google Shape;101;g31c1001aa4a_1_91"/>
          <p:cNvSpPr txBox="1"/>
          <p:nvPr/>
        </p:nvSpPr>
        <p:spPr>
          <a:xfrm>
            <a:off x="1558250" y="7211750"/>
            <a:ext cx="16257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3.  Genre — Movie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Cardinality: Many - to -Many (N:M)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 </a:t>
            </a:r>
            <a:r>
              <a:rPr lang="en-US" sz="3200">
                <a:solidFill>
                  <a:srgbClr val="85200C"/>
                </a:solidFill>
                <a:latin typeface="Outfit Medium"/>
                <a:ea typeface="Outfit Medium"/>
                <a:cs typeface="Outfit Medium"/>
                <a:sym typeface="Outfit Medium"/>
              </a:rPr>
              <a:t>single movie </a:t>
            </a:r>
            <a:r>
              <a:rPr lang="en-US" sz="3200" u="sng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can belong to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-US" sz="3200">
                <a:solidFill>
                  <a:srgbClr val="0B5394"/>
                </a:solidFill>
                <a:latin typeface="Outfit Medium"/>
                <a:ea typeface="Outfit Medium"/>
                <a:cs typeface="Outfit Medium"/>
                <a:sym typeface="Outfit Medium"/>
              </a:rPr>
              <a:t>multiple genres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and each </a:t>
            </a:r>
            <a:r>
              <a:rPr lang="en-US" sz="3200">
                <a:solidFill>
                  <a:srgbClr val="CC0000"/>
                </a:solidFill>
                <a:latin typeface="Outfit Medium"/>
                <a:ea typeface="Outfit Medium"/>
                <a:cs typeface="Outfit Medium"/>
                <a:sym typeface="Outfit Medium"/>
              </a:rPr>
              <a:t>genre can include multiple movies</a:t>
            </a:r>
            <a:r>
              <a:rPr lang="en-US" sz="32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.</a:t>
            </a:r>
            <a:endParaRPr sz="32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graphicFrame>
        <p:nvGraphicFramePr>
          <p:cNvPr id="102" name="Google Shape;102;g31c1001aa4a_1_91"/>
          <p:cNvGraphicFramePr/>
          <p:nvPr/>
        </p:nvGraphicFramePr>
        <p:xfrm>
          <a:off x="11393375" y="35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{CBF56978-BD4D-47F8-AA57-2C38FB8B89C3}</a:tableStyleId>
              </a:tblPr>
              <a:tblGrid>
                <a:gridCol w="340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</a:t>
                      </a:r>
                      <a:endParaRPr b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Movie_ID</a:t>
                      </a:r>
                      <a:endParaRPr i="1"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Title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latin typeface="Outfit"/>
                          <a:ea typeface="Outfit"/>
                          <a:cs typeface="Outfit"/>
                          <a:sym typeface="Outfit"/>
                        </a:rPr>
                        <a:t>Year</a:t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03" name="Google Shape;103;g31c1001aa4a_1_91"/>
          <p:cNvCxnSpPr>
            <a:stCxn id="104" idx="3"/>
          </p:cNvCxnSpPr>
          <p:nvPr/>
        </p:nvCxnSpPr>
        <p:spPr>
          <a:xfrm>
            <a:off x="102536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g31c1001aa4a_1_91"/>
          <p:cNvCxnSpPr/>
          <p:nvPr/>
        </p:nvCxnSpPr>
        <p:spPr>
          <a:xfrm>
            <a:off x="6378550" y="5143500"/>
            <a:ext cx="113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g31c1001aa4a_1_91"/>
          <p:cNvSpPr/>
          <p:nvPr/>
        </p:nvSpPr>
        <p:spPr>
          <a:xfrm>
            <a:off x="7518250" y="4005300"/>
            <a:ext cx="2735400" cy="2276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utfit"/>
                <a:ea typeface="Outfit"/>
                <a:cs typeface="Outfit"/>
                <a:sym typeface="Outfit"/>
              </a:rPr>
              <a:t>belong to</a:t>
            </a:r>
            <a:endParaRPr sz="28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2024-12-03T09:43:30Z</dcterms:created>
  <dc:creator>PptxGenJS</dc:creator>
</cp:coreProperties>
</file>